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35" r:id="rId4"/>
    <p:sldId id="837" r:id="rId5"/>
    <p:sldId id="836" r:id="rId6"/>
    <p:sldId id="838" r:id="rId7"/>
    <p:sldId id="839" r:id="rId8"/>
    <p:sldId id="841" r:id="rId9"/>
    <p:sldId id="840" r:id="rId10"/>
    <p:sldId id="309" r:id="rId11"/>
    <p:sldId id="842" r:id="rId12"/>
    <p:sldId id="313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600" b="1" dirty="0">
              <a:solidFill>
                <a:schemeClr val="tx1"/>
              </a:solidFill>
            </a:rPr>
            <a:t>Федеральный</a:t>
          </a:r>
          <a:r>
            <a:rPr lang="ru-RU" sz="1600" b="1" dirty="0">
              <a:solidFill>
                <a:schemeClr val="bg1"/>
              </a:solidFill>
            </a:rPr>
            <a:t> </a:t>
          </a:r>
        </a:p>
        <a:p>
          <a:r>
            <a:rPr lang="ru-RU" sz="1600" b="1" dirty="0">
              <a:solidFill>
                <a:schemeClr val="tx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600" b="1" dirty="0" smtClean="0"/>
            <a:t>Уровень ОО</a:t>
          </a:r>
          <a:endParaRPr lang="ru-RU" sz="16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2752" custLinFactNeighborY="-3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04D7-6E5D-473F-A09C-61CA892572B6}" type="presOf" srcId="{8380A261-4409-4C6B-8A07-0D64C5422F6D}" destId="{EB789FCB-B92C-4A52-BB06-4A95FA62001B}" srcOrd="1" destOrd="0" presId="urn:microsoft.com/office/officeart/2005/8/layout/pyramid1"/>
    <dgm:cxn modelId="{AF00D5F7-EB66-4534-ADAD-5E411AADA757}" type="presOf" srcId="{CBB2EDB4-08BF-49DB-9282-C363CE23E3D0}" destId="{8064A9E2-4365-4891-A563-4210D9FE6047}" srcOrd="1" destOrd="0" presId="urn:microsoft.com/office/officeart/2005/8/layout/pyramid1"/>
    <dgm:cxn modelId="{E973BE26-0F54-4F21-939E-5F3FDD5A988B}" type="presOf" srcId="{F014B99B-BC0F-4D51-AA35-03139CBC5BDF}" destId="{47753778-DDCD-4F66-8671-0963E55AC1AB}" srcOrd="0" destOrd="0" presId="urn:microsoft.com/office/officeart/2005/8/layout/pyramid1"/>
    <dgm:cxn modelId="{EA86ED42-6A90-4B81-BA1F-805CC769B6E9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4B51F2A-C1FB-4842-98EF-A4DFDDAE3732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C6C33D5-971E-4B3D-804F-EEEC9E6B2692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7159F69-0B3C-4263-9CDF-505883578833}" type="presOf" srcId="{8380A261-4409-4C6B-8A07-0D64C5422F6D}" destId="{3405B94A-B110-4EB0-B99D-680A85764021}" srcOrd="0" destOrd="0" presId="urn:microsoft.com/office/officeart/2005/8/layout/pyramid1"/>
    <dgm:cxn modelId="{776D1F11-FBFF-4672-8524-4A1C1EF57120}" type="presParOf" srcId="{8C222443-D6D5-437E-8A06-7845FF64044F}" destId="{8E592AC7-B094-488F-86DE-8B46AA43A5F7}" srcOrd="0" destOrd="0" presId="urn:microsoft.com/office/officeart/2005/8/layout/pyramid1"/>
    <dgm:cxn modelId="{25A07EA2-F265-4258-B148-CCDC2DCB67CD}" type="presParOf" srcId="{8E592AC7-B094-488F-86DE-8B46AA43A5F7}" destId="{47753778-DDCD-4F66-8671-0963E55AC1AB}" srcOrd="0" destOrd="0" presId="urn:microsoft.com/office/officeart/2005/8/layout/pyramid1"/>
    <dgm:cxn modelId="{89DA8EC3-ECBE-4AAF-8A59-7D29BCFA7530}" type="presParOf" srcId="{8E592AC7-B094-488F-86DE-8B46AA43A5F7}" destId="{158BBE6D-1C8E-4142-827F-B1B32D20364B}" srcOrd="1" destOrd="0" presId="urn:microsoft.com/office/officeart/2005/8/layout/pyramid1"/>
    <dgm:cxn modelId="{2B945DB0-2D4E-4D9C-9D9C-255460EEC0C9}" type="presParOf" srcId="{8C222443-D6D5-437E-8A06-7845FF64044F}" destId="{08609C55-E487-4600-AFD0-8994D3888F22}" srcOrd="1" destOrd="0" presId="urn:microsoft.com/office/officeart/2005/8/layout/pyramid1"/>
    <dgm:cxn modelId="{12D447AB-405F-4178-930D-2DE10C4E4708}" type="presParOf" srcId="{08609C55-E487-4600-AFD0-8994D3888F22}" destId="{7099C5AD-A666-455F-9144-31509FAE35FB}" srcOrd="0" destOrd="0" presId="urn:microsoft.com/office/officeart/2005/8/layout/pyramid1"/>
    <dgm:cxn modelId="{DF4AFE34-8D41-4D80-B04A-87814EA38278}" type="presParOf" srcId="{08609C55-E487-4600-AFD0-8994D3888F22}" destId="{8064A9E2-4365-4891-A563-4210D9FE6047}" srcOrd="1" destOrd="0" presId="urn:microsoft.com/office/officeart/2005/8/layout/pyramid1"/>
    <dgm:cxn modelId="{12439197-1724-45FE-81FA-A7AC17B05C06}" type="presParOf" srcId="{8C222443-D6D5-437E-8A06-7845FF64044F}" destId="{4E66420A-6794-4210-A8DC-A681DFE94B26}" srcOrd="2" destOrd="0" presId="urn:microsoft.com/office/officeart/2005/8/layout/pyramid1"/>
    <dgm:cxn modelId="{CD7DAD8A-DA19-4CF1-A120-4E6D9D2D61BC}" type="presParOf" srcId="{4E66420A-6794-4210-A8DC-A681DFE94B26}" destId="{3405B94A-B110-4EB0-B99D-680A85764021}" srcOrd="0" destOrd="0" presId="urn:microsoft.com/office/officeart/2005/8/layout/pyramid1"/>
    <dgm:cxn modelId="{74B7279C-412A-4FA3-94D3-D27FD47D83B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Федеральный</a:t>
          </a:r>
          <a:r>
            <a:rPr lang="ru-RU" sz="1600" b="1" kern="1200" dirty="0">
              <a:solidFill>
                <a:schemeClr val="bg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05117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Уровень ОО</a:t>
          </a:r>
          <a:endParaRPr lang="ru-RU" sz="1600" b="1" kern="1200" dirty="0"/>
        </a:p>
      </dsp:txBody>
      <dsp:txXfrm>
        <a:off x="787603" y="3405117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ouoc1.ucoz.org/index/berezhlivoe_obrazovanie/0-29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№1»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Челябинска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«ОЦ №1»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деятельности обучающегося над индивидуальным проектом в МАОУ «ОЦ №1»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10</a:t>
            </a:fld>
            <a:endParaRPr lang="ru-RU" altLang="ru-RU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25407"/>
            <a:ext cx="4238762" cy="5454071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107504" y="1745406"/>
            <a:ext cx="4248472" cy="43204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проекта с применением технологий бережливого управления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«ОЦ №1»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11</a:t>
            </a:fld>
            <a:endParaRPr lang="ru-RU" altLang="ru-RU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3567"/>
            <a:ext cx="3840738" cy="5425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8865"/>
            <a:ext cx="4573882" cy="56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683568" y="836712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Ссылка на сайт </a:t>
            </a:r>
            <a:r>
              <a:rPr lang="ru-RU" sz="2000" dirty="0" smtClean="0">
                <a:solidFill>
                  <a:srgbClr val="FF0000"/>
                </a:solidFill>
              </a:rPr>
              <a:t>МАОУ «ОЦ №1» </a:t>
            </a:r>
            <a:r>
              <a:rPr lang="ru-RU" sz="2000" dirty="0">
                <a:solidFill>
                  <a:srgbClr val="FF0000"/>
                </a:solidFill>
              </a:rPr>
              <a:t>(вкладка Бережливое образование)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971600" y="1196752"/>
            <a:ext cx="706655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https://maouoc1.ucoz.org/index/berezhlivoe_obrazovanie/0-297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нимок экрана (24).png"/>
          <p:cNvPicPr>
            <a:picLocks noChangeAspect="1"/>
          </p:cNvPicPr>
          <p:nvPr/>
        </p:nvPicPr>
        <p:blipFill>
          <a:blip r:embed="rId5" cstate="print"/>
          <a:srcRect l="14209" t="9720" r="1632" b="4743"/>
          <a:stretch>
            <a:fillRect/>
          </a:stretch>
        </p:blipFill>
        <p:spPr>
          <a:xfrm>
            <a:off x="827584" y="1700808"/>
            <a:ext cx="7848872" cy="44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4414" y="669774"/>
            <a:ext cx="7044877" cy="4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Ц1 карта_подписанная_page-0001.jpg"/>
          <p:cNvPicPr>
            <a:picLocks noChangeAspect="1"/>
          </p:cNvPicPr>
          <p:nvPr/>
        </p:nvPicPr>
        <p:blipFill>
          <a:blip r:embed="rId4" cstate="print"/>
          <a:srcRect l="12121" r="3276"/>
          <a:stretch>
            <a:fillRect/>
          </a:stretch>
        </p:blipFill>
        <p:spPr>
          <a:xfrm rot="5400000">
            <a:off x="2402307" y="-449977"/>
            <a:ext cx="4483403" cy="7776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деятельности обучающегося над индивидуальным проектом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МАОУ «ОЦ №1»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1"/>
            <a:ext cx="642937" cy="269776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5617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2600 до 3500 мин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67626"/>
              </p:ext>
            </p:extLst>
          </p:nvPr>
        </p:nvGraphicFramePr>
        <p:xfrm>
          <a:off x="467544" y="1556793"/>
          <a:ext cx="1855908" cy="11855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приказа о начале процесса подготовки к защите индивидуального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обучающихся на уровне ОО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60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6723"/>
              </p:ext>
            </p:extLst>
          </p:nvPr>
        </p:nvGraphicFramePr>
        <p:xfrm>
          <a:off x="4716016" y="4941168"/>
          <a:ext cx="4320480" cy="16916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1.Отсутствие системы процесса подготовки к защите индивидуального проекта обучающихся на уровне ОО</a:t>
                      </a:r>
                      <a:endParaRPr lang="ru-RU" alt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2.Отсутствие единства</a:t>
                      </a:r>
                      <a:r>
                        <a:rPr lang="ru-RU" alt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подходах к процессу подготовки и защите индивидуального проекта обучающихся на уровне ОО</a:t>
                      </a:r>
                      <a:endParaRPr lang="ru-RU" alt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3.Недостаточное</a:t>
                      </a:r>
                      <a:r>
                        <a:rPr lang="ru-RU" alt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количество часов на проектную деятельность в учебном плане ОО</a:t>
                      </a:r>
                      <a:endParaRPr lang="ru-RU" alt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4.Отсутствие стандарта действий по выполнению алгоритма подготовки и реализации</a:t>
                      </a:r>
                      <a:r>
                        <a:rPr lang="ru-RU" alt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индивидуального проекта</a:t>
                      </a:r>
                      <a:endParaRPr lang="ru-RU" altLang="ru-RU" sz="9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Большое количество проектов, отправленных на доработку после защиты</a:t>
                      </a:r>
                      <a:endParaRPr lang="ru-RU" altLang="ru-RU" sz="9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501317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1763688" y="105273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4860032" y="105273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7" name="Пятно 1 60"/>
          <p:cNvSpPr/>
          <p:nvPr/>
        </p:nvSpPr>
        <p:spPr>
          <a:xfrm>
            <a:off x="0" y="472514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8100392" y="1196752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2555776" y="112474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" y="465221"/>
            <a:ext cx="9091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(«Оптимизация процесса деятельности обучающегося над индивидуальным проектом в МАОУ «ОЦ №1»)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28223"/>
              </p:ext>
            </p:extLst>
          </p:nvPr>
        </p:nvGraphicFramePr>
        <p:xfrm>
          <a:off x="2740598" y="1603535"/>
          <a:ext cx="1751856" cy="11925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9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тем проектов и закрепление руководителей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41590"/>
              </p:ext>
            </p:extLst>
          </p:nvPr>
        </p:nvGraphicFramePr>
        <p:xfrm>
          <a:off x="4889426" y="1603534"/>
          <a:ext cx="1751856" cy="11799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категориального аппарата индивидуального проекта обучающегося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89750"/>
              </p:ext>
            </p:extLst>
          </p:nvPr>
        </p:nvGraphicFramePr>
        <p:xfrm>
          <a:off x="6985306" y="1643238"/>
          <a:ext cx="2051190" cy="1168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8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оформлению теоретической части индивидуального проекта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600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63420"/>
              </p:ext>
            </p:extLst>
          </p:nvPr>
        </p:nvGraphicFramePr>
        <p:xfrm>
          <a:off x="179512" y="3356992"/>
          <a:ext cx="2088232" cy="1356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 оформлению списка информационных источников в индивидуальном проекте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300-750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51488"/>
              </p:ext>
            </p:extLst>
          </p:nvPr>
        </p:nvGraphicFramePr>
        <p:xfrm>
          <a:off x="2771800" y="3356992"/>
          <a:ext cx="1751856" cy="11162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предзащите индивидуального проекта. Предзащита.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8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180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82563"/>
              </p:ext>
            </p:extLst>
          </p:nvPr>
        </p:nvGraphicFramePr>
        <p:xfrm>
          <a:off x="4932040" y="3284984"/>
          <a:ext cx="1751856" cy="13996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9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исправлению ошибок, выявленных на предзащите индивидуального проекта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 600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98984"/>
              </p:ext>
            </p:extLst>
          </p:nvPr>
        </p:nvGraphicFramePr>
        <p:xfrm>
          <a:off x="6948264" y="3284984"/>
          <a:ext cx="1751856" cy="14106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4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 оформлению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продукта индивидуального проекта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300-750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6230"/>
              </p:ext>
            </p:extLst>
          </p:nvPr>
        </p:nvGraphicFramePr>
        <p:xfrm>
          <a:off x="251520" y="5157192"/>
          <a:ext cx="1751856" cy="11194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3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защите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индивидуального проекта. Защита.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52010"/>
              </p:ext>
            </p:extLst>
          </p:nvPr>
        </p:nvGraphicFramePr>
        <p:xfrm>
          <a:off x="2411760" y="5013176"/>
          <a:ext cx="1944216" cy="14015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7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общего сводного анализа процесса подготовки к защите индивидуального проекта обучающихся на уровне ОО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290559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652120" y="1124744"/>
            <a:ext cx="642937" cy="308079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380312" y="1124745"/>
            <a:ext cx="642937" cy="28803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ШАГ4</a:t>
            </a:r>
            <a:r>
              <a:rPr lang="ru-RU" sz="11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971600" y="2852937"/>
            <a:ext cx="642937" cy="28803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2924944"/>
            <a:ext cx="642937" cy="288031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6</a:t>
            </a:r>
            <a:r>
              <a:rPr lang="ru-RU" sz="11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436096" y="2924944"/>
            <a:ext cx="642937" cy="28803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4328" y="2924944"/>
            <a:ext cx="642937" cy="28803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8</a:t>
            </a:r>
            <a:r>
              <a:rPr lang="ru-RU" sz="1100" b="1" dirty="0"/>
              <a:t>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899592" y="4797153"/>
            <a:ext cx="642937" cy="28803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9</a:t>
            </a:r>
            <a:r>
              <a:rPr lang="ru-RU" sz="1200" b="1" dirty="0"/>
              <a:t>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203848" y="4653136"/>
            <a:ext cx="720081" cy="288031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1</a:t>
            </a:r>
            <a:r>
              <a:rPr lang="ru-RU" sz="1200" b="1" dirty="0">
                <a:solidFill>
                  <a:srgbClr val="002060"/>
                </a:solidFill>
              </a:rPr>
              <a:t>0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2051720" y="551723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ятно 1 60"/>
          <p:cNvSpPr/>
          <p:nvPr/>
        </p:nvSpPr>
        <p:spPr>
          <a:xfrm>
            <a:off x="251520" y="285293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7" name="Пятно 1 60"/>
          <p:cNvSpPr/>
          <p:nvPr/>
        </p:nvSpPr>
        <p:spPr>
          <a:xfrm>
            <a:off x="4283968" y="2996952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9" name="Пятно 1 60"/>
          <p:cNvSpPr/>
          <p:nvPr/>
        </p:nvSpPr>
        <p:spPr>
          <a:xfrm>
            <a:off x="1547664" y="472514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Пятно 1 60"/>
          <p:cNvSpPr/>
          <p:nvPr/>
        </p:nvSpPr>
        <p:spPr>
          <a:xfrm>
            <a:off x="2627784" y="285293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355976" y="2204864"/>
            <a:ext cx="4608512" cy="352839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1.Отсутствие системы процесса подготовки к защите индивидуального проекта обучающихся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2.Отсутствие единства в подходах к процессу подготовки и защите индивидуального проекта обучающихся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3.Проект не имеет практической/научной ценности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4.Отсутствие стандарта действий по выполнению алгоритма подготовки и реализации индивидуального проекта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5.Большое количество проектов, отправляемых на доработку после защиты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051720" y="551723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347864" y="551723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59632" y="458112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915816" y="465313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63241"/>
              </p:ext>
            </p:extLst>
          </p:nvPr>
        </p:nvGraphicFramePr>
        <p:xfrm>
          <a:off x="179512" y="1052736"/>
          <a:ext cx="8784976" cy="565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6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системы процесса подготовки к защите индивидуального проекта обучающихся на уровне ОО </a:t>
                      </a:r>
                      <a:endParaRPr lang="ru-RU" alt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методических рекомендаций по подготовке и защите индивидуального проекта</a:t>
                      </a:r>
                      <a:endParaRPr lang="ru-RU" sz="1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единства в подходах к процессу подготовки и защите индивидуального проекта обучающихся на уровне ОО</a:t>
                      </a:r>
                      <a:endParaRPr lang="ru-RU" alt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единых методических рекомендаций по подготовке и защите индивидуального проекта обучающихся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методических рекомендаций по подготовке и защите индивидуального проекта</a:t>
                      </a:r>
                      <a:endParaRPr lang="ru-RU" sz="1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6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количество часов на проектную деятельность в учебном плане ОО </a:t>
                      </a:r>
                      <a:endParaRPr lang="ru-RU" altLang="ru-RU" sz="13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предмета «Индивидуальный проект», в рамках которого</a:t>
                      </a:r>
                      <a:r>
                        <a:rPr lang="ru-RU" sz="13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обучающимися подробно изучаются особенности разработки категориального аппарата, теоретической части проекта, составления списка инфыормационных источсноков, оформления проекта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Корректировка плана внеурочной деятельности (часы на проектную деятельность)</a:t>
                      </a: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937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стандарта действий по выполнению алгоритма подготовки и реализации индивидуального проекта </a:t>
                      </a:r>
                      <a:endParaRPr lang="ru-RU" alt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единой системы процесса подготовки к защите индивидуального проекта обучающихся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 стандарта действий педагогов и обучающихся по организации подготовки, защиты и реализации индивидуального проекта</a:t>
                      </a: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187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Большое количество проектов, отправленных на доработку после защиты</a:t>
                      </a:r>
                      <a:endParaRPr lang="ru-RU" alt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памятки по созданию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оформлению индивидуального проекта для обучающихся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памятки по созданию и оформлению индивидуального проекта для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195736" y="548680"/>
            <a:ext cx="4726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1640" y="0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179512" y="623731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1550 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355976" y="494116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7504" y="155679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5616" y="6568605"/>
            <a:ext cx="7056784" cy="2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54868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деятельности обучающегося над индивидуальным проектом в МАОУ «ОЦ №1»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47789"/>
              </p:ext>
            </p:extLst>
          </p:nvPr>
        </p:nvGraphicFramePr>
        <p:xfrm>
          <a:off x="395536" y="1556792"/>
          <a:ext cx="1800200" cy="12408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3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приказа о начале процесса подготовки к защите индивидуального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обучающихся на уровне ОО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60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268760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1</a:t>
            </a:r>
            <a:r>
              <a:rPr lang="ru-RU" sz="11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267744" y="191683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5453"/>
              </p:ext>
            </p:extLst>
          </p:nvPr>
        </p:nvGraphicFramePr>
        <p:xfrm>
          <a:off x="2699792" y="1556792"/>
          <a:ext cx="1679848" cy="11816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5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тем проектов и закрепление руководителей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95"/>
              </p:ext>
            </p:extLst>
          </p:nvPr>
        </p:nvGraphicFramePr>
        <p:xfrm>
          <a:off x="4860032" y="1556792"/>
          <a:ext cx="1751856" cy="1143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категориального аппарата индивидуального проекта обучающегося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60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046"/>
              </p:ext>
            </p:extLst>
          </p:nvPr>
        </p:nvGraphicFramePr>
        <p:xfrm>
          <a:off x="107504" y="3212976"/>
          <a:ext cx="2160240" cy="11470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0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 оформлению списка информационных источников в индивидуальном проекте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57293"/>
              </p:ext>
            </p:extLst>
          </p:nvPr>
        </p:nvGraphicFramePr>
        <p:xfrm>
          <a:off x="2771800" y="3140968"/>
          <a:ext cx="1656184" cy="10443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84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предзащите индивидуального проекта. Предзащита.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427984" y="191683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660232" y="191683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499992" y="3501008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339752" y="3501008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59832" y="1268760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1268760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40352" y="1268760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4</a:t>
            </a:r>
            <a:r>
              <a:rPr lang="ru-RU" sz="11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5576" y="2924944"/>
            <a:ext cx="642937" cy="21634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5</a:t>
            </a:r>
            <a:r>
              <a:rPr lang="ru-RU" sz="11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1691680" y="119675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3779912" y="1268760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1835696" y="2852936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724128" y="4221088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10333"/>
              </p:ext>
            </p:extLst>
          </p:nvPr>
        </p:nvGraphicFramePr>
        <p:xfrm>
          <a:off x="4716016" y="4653136"/>
          <a:ext cx="4212976" cy="21792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8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1.Разработка методических рекомендаций по подготовке и защите индивидуального проекта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2.Корректировка плана внеурочной деятельности (часы на проектную деятельность)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3.Утверждение стандарта действий педагогов и обучающихся по организации подготовки, защиты и реализации индивидуального проекта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4.Разработка памятки по созданию и оформлению индивидуального проекта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0" y="2852936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3" name="Облако 52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4716016" y="119675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046"/>
              </p:ext>
            </p:extLst>
          </p:nvPr>
        </p:nvGraphicFramePr>
        <p:xfrm>
          <a:off x="7092280" y="1556792"/>
          <a:ext cx="1872208" cy="11623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3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оформлению теоретической части индивидуального проекта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57293"/>
              </p:ext>
            </p:extLst>
          </p:nvPr>
        </p:nvGraphicFramePr>
        <p:xfrm>
          <a:off x="4932040" y="3068960"/>
          <a:ext cx="1823864" cy="1143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3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исправлению ошибок, выявленных на предзащите индивидуального проекта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57293"/>
              </p:ext>
            </p:extLst>
          </p:nvPr>
        </p:nvGraphicFramePr>
        <p:xfrm>
          <a:off x="7236296" y="3068960"/>
          <a:ext cx="1751856" cy="11731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2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обучающихся по составлению и оформлению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продукта индивидуального проекта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Стрелка вправо 55"/>
          <p:cNvSpPr/>
          <p:nvPr/>
        </p:nvSpPr>
        <p:spPr>
          <a:xfrm>
            <a:off x="6804248" y="3501008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1979712" y="515719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046"/>
              </p:ext>
            </p:extLst>
          </p:nvPr>
        </p:nvGraphicFramePr>
        <p:xfrm>
          <a:off x="107504" y="4797152"/>
          <a:ext cx="1800200" cy="1005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2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защите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индивидуального проекта. Защита.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046"/>
              </p:ext>
            </p:extLst>
          </p:nvPr>
        </p:nvGraphicFramePr>
        <p:xfrm>
          <a:off x="2411760" y="4797153"/>
          <a:ext cx="1872208" cy="11965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общего сводного анализа процесса подготовки  и защиты индивидуального проекта обучающихся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3131840" y="2852936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</a:t>
            </a:r>
            <a:r>
              <a:rPr lang="ru-RU" sz="11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364088" y="2780928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</a:t>
            </a:r>
            <a:r>
              <a:rPr lang="ru-RU" sz="1100" b="1" dirty="0" smtClean="0">
                <a:solidFill>
                  <a:srgbClr val="002060"/>
                </a:solidFill>
              </a:rPr>
              <a:t>7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740352" y="2780928"/>
            <a:ext cx="642937" cy="21602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</a:t>
            </a:r>
            <a:r>
              <a:rPr lang="ru-RU" sz="1100" b="1" dirty="0" smtClean="0">
                <a:solidFill>
                  <a:srgbClr val="002060"/>
                </a:solidFill>
              </a:rPr>
              <a:t>8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99592" y="4509120"/>
            <a:ext cx="642937" cy="21602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</a:t>
            </a:r>
            <a:r>
              <a:rPr lang="ru-RU" sz="1100" b="1" dirty="0" smtClean="0">
                <a:solidFill>
                  <a:srgbClr val="002060"/>
                </a:solidFill>
              </a:rPr>
              <a:t>9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4437112"/>
            <a:ext cx="792088" cy="21602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ШАГ </a:t>
            </a:r>
            <a:r>
              <a:rPr lang="ru-RU" sz="1100" b="1" dirty="0" smtClean="0">
                <a:solidFill>
                  <a:srgbClr val="002060"/>
                </a:solidFill>
              </a:rPr>
              <a:t>10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  <p:sp>
        <p:nvSpPr>
          <p:cNvPr id="65" name="Облако 6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948264" y="119675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6" name="Облако 65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084168" y="119675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7" name="Облако 66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3779912" y="2780928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8" name="Облако 67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6012160" y="2708920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9" name="Облако 68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8388424" y="2780928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Облако 69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179512" y="443711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1" name="Облако 70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6948264" y="2708920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2" name="Облако 71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8466007" y="1196752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3" name="Облако 72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1691680" y="4437112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20881"/>
              </p:ext>
            </p:extLst>
          </p:nvPr>
        </p:nvGraphicFramePr>
        <p:xfrm>
          <a:off x="107504" y="1340768"/>
          <a:ext cx="8928992" cy="489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8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alt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системы процесса подготовки к защите индивидуального проекта обучающихся на уровне ОО </a:t>
                      </a:r>
                      <a:endParaRPr lang="ru-RU" alt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методических рекомендаций по подготовке и защите индивидуального проекта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Амова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системы процесса подготовки к защите индивидуального проекта обучающихся на уровне ОО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единства в подходах к процессу подготовки и защите индивидуального проекта обучающихся на уровне ОО</a:t>
                      </a:r>
                      <a:endParaRPr lang="ru-RU" alt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и утверждение положения об индивидуальном проекте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Эсман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единства в подходах к процессу подготовки и защите индивидуального проекта обучающихся на уровне ОО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количество часов на проектную деятельность в учебном плане ОО </a:t>
                      </a:r>
                      <a:endParaRPr lang="ru-RU" alt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Корректировка плана внеурочной деятельности (часы на проектную деятельность)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Марухина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М.В.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количества часов на проектную деятельность в учебном плане ОО на след.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стандарта действий по выполнению алгоритма подготовки и реализации индивидуального проекта </a:t>
                      </a:r>
                      <a:endParaRPr lang="ru-RU" alt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 стандарта действий педагогов и обучающихся по организации подготовки, защиты и реализации индивидуального проекта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Катрушенко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Н.А.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стандарта действий по выполнению алгоритма подготовки и реализации индивидуального проекта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altLang="ru-RU" sz="11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Большое количество проектов, отправленных на доработку после защиты</a:t>
                      </a:r>
                      <a:endParaRPr lang="ru-RU" alt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памятки по созданию и оформлению индивидуального проекта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Фоменко А.С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Незначительное количество проектов, отправленных на доработку после защиты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3500 мин.</a:t>
            </a:r>
            <a:endParaRPr lang="ru-RU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1550 мин.</a:t>
            </a:r>
            <a:endParaRPr lang="ru-RU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с  3500 мин. до 1550 мин.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44%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создания стандарта действий по выполнению алгоритма подготовки и реализации индивидуального проекта</a:t>
            </a: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71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9</a:t>
            </a:fld>
            <a:endParaRPr lang="ru-RU" altLang="ru-RU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77622"/>
              </p:ext>
            </p:extLst>
          </p:nvPr>
        </p:nvGraphicFramePr>
        <p:xfrm>
          <a:off x="174832" y="1428080"/>
          <a:ext cx="8847624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08">
                  <a:extLst>
                    <a:ext uri="{9D8B030D-6E8A-4147-A177-3AD203B41FA5}">
                      <a16:colId xmlns:a16="http://schemas.microsoft.com/office/drawing/2014/main" val="4255800310"/>
                    </a:ext>
                  </a:extLst>
                </a:gridCol>
                <a:gridCol w="2949208">
                  <a:extLst>
                    <a:ext uri="{9D8B030D-6E8A-4147-A177-3AD203B41FA5}">
                      <a16:colId xmlns:a16="http://schemas.microsoft.com/office/drawing/2014/main" val="3151879124"/>
                    </a:ext>
                  </a:extLst>
                </a:gridCol>
                <a:gridCol w="2949208">
                  <a:extLst>
                    <a:ext uri="{9D8B030D-6E8A-4147-A177-3AD203B41FA5}">
                      <a16:colId xmlns:a16="http://schemas.microsoft.com/office/drawing/2014/main" val="222555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Стало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8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системы процесса подготовки к защите индивидуального проекта обучающихся на уровне ОО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методических рекомендаций по подготовке и защите индивидуального проекта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9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единства в подходах к процессу подготовки и защите индивидуального проекта обучающихся на уровне ОО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утверждение положения об индивидуальном проекте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69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Недостаточное количество часов на проектную деятельность в учебном плане ОО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Корректировка плана внеурочной деятельности (часы на проектную деятельность)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стандарта действий по выполнению алгоритма подготовки и реализации индивидуального проекта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стандарта действий педагогов и обучающихся по организации подготовки, защиты и реализации индивидуального проекта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проектов, отправленных на доработку после защиты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Разработка памятки по созданию и оформлению индивидуального проекта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процесса – от 2600 мин до 3500 мин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процесса – 1550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3555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процесса подготовки отчётности с 3500 мин. До 1550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915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33" y="1853196"/>
            <a:ext cx="2835167" cy="40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1292</Words>
  <Application>Microsoft Office PowerPoint</Application>
  <PresentationFormat>Экран (4:3)</PresentationFormat>
  <Paragraphs>246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Admin</cp:lastModifiedBy>
  <cp:revision>186</cp:revision>
  <cp:lastPrinted>2024-06-14T08:54:53Z</cp:lastPrinted>
  <dcterms:created xsi:type="dcterms:W3CDTF">2018-08-20T14:01:12Z</dcterms:created>
  <dcterms:modified xsi:type="dcterms:W3CDTF">2025-12-22T04:10:13Z</dcterms:modified>
</cp:coreProperties>
</file>